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70" r:id="rId3"/>
    <p:sldId id="286" r:id="rId4"/>
    <p:sldId id="271" r:id="rId5"/>
    <p:sldId id="284" r:id="rId6"/>
    <p:sldId id="273" r:id="rId7"/>
    <p:sldId id="267" r:id="rId8"/>
    <p:sldId id="274" r:id="rId9"/>
    <p:sldId id="272" r:id="rId10"/>
    <p:sldId id="285" r:id="rId11"/>
    <p:sldId id="276" r:id="rId12"/>
    <p:sldId id="287" r:id="rId13"/>
    <p:sldId id="278" r:id="rId14"/>
    <p:sldId id="288" r:id="rId15"/>
    <p:sldId id="289" r:id="rId16"/>
    <p:sldId id="26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58"/>
    <p:restoredTop sz="84218"/>
  </p:normalViewPr>
  <p:slideViewPr>
    <p:cSldViewPr snapToGrid="0" snapToObjects="1">
      <p:cViewPr varScale="1">
        <p:scale>
          <a:sx n="107" d="100"/>
          <a:sy n="107" d="100"/>
        </p:scale>
        <p:origin x="18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52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3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3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9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11/18/21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11/18/21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11/18/21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11/18/21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11/18/21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11/18/21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11/18/21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4. 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601280" y="364258"/>
            <a:ext cx="647394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2031393-6F5A-6942-A738-9DDA0289E3C0}"/>
              </a:ext>
            </a:extLst>
          </p:cNvPr>
          <p:cNvSpPr/>
          <p:nvPr/>
        </p:nvSpPr>
        <p:spPr>
          <a:xfrm>
            <a:off x="796110" y="364258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1"/>
            <a:ext cx="10795000" cy="5067521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00000"/>
              </a:lnSpc>
              <a:spcBef>
                <a:spcPts val="1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20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4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423150" y="364258"/>
            <a:ext cx="3350731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Conclusions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93ADF-F3F4-4B4D-AE9E-3D3FFBA7936F}"/>
              </a:ext>
            </a:extLst>
          </p:cNvPr>
          <p:cNvSpPr/>
          <p:nvPr/>
        </p:nvSpPr>
        <p:spPr>
          <a:xfrm>
            <a:off x="679252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</a:t>
            </a:r>
            <a:r>
              <a:rPr lang="en-US" b="1" dirty="0"/>
              <a:t>LFC</a:t>
            </a:r>
            <a:r>
              <a:rPr lang="en-US" dirty="0"/>
              <a:t>) and their statistical significance</a:t>
            </a:r>
          </a:p>
          <a:p>
            <a:pPr lvl="1"/>
            <a:r>
              <a:rPr lang="en-US" b="1" dirty="0"/>
              <a:t>Fold change</a:t>
            </a:r>
            <a:r>
              <a:rPr lang="en-US" dirty="0"/>
              <a:t>: ratio of mean expression levels between conditions</a:t>
            </a:r>
          </a:p>
          <a:p>
            <a:pPr lvl="2"/>
            <a:r>
              <a:rPr lang="en-US" dirty="0"/>
              <a:t>How big the change is</a:t>
            </a:r>
          </a:p>
          <a:p>
            <a:pPr lvl="1"/>
            <a:r>
              <a:rPr lang="en-US" b="1" dirty="0"/>
              <a:t>P-value</a:t>
            </a:r>
            <a:r>
              <a:rPr lang="en-US" dirty="0"/>
              <a:t>: probability of observing the fold change if it was due by chance </a:t>
            </a:r>
          </a:p>
          <a:p>
            <a:pPr lvl="2"/>
            <a:r>
              <a:rPr lang="en-US" dirty="0"/>
              <a:t>How significant the change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𝑳𝑭𝑪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blipFill>
                <a:blip r:embed="rId3"/>
                <a:stretch>
                  <a:fillRect l="-1323" t="-2439" r="-1852" b="-13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E09E8-079C-2E46-A6E9-6BE61560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47" y="3602457"/>
            <a:ext cx="4262718" cy="26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need to correct for </a:t>
            </a:r>
            <a:r>
              <a:rPr lang="en-US" u="sng" dirty="0"/>
              <a:t>multiple testing</a:t>
            </a:r>
          </a:p>
          <a:p>
            <a:pPr lvl="1"/>
            <a:r>
              <a:rPr lang="en-US" dirty="0"/>
              <a:t>Since we are testing thousands of genes, the changes of false positives is high</a:t>
            </a:r>
          </a:p>
          <a:p>
            <a:pPr lvl="1"/>
            <a:r>
              <a:rPr lang="en-US" dirty="0"/>
              <a:t>Use Bonferroni correction for adjusted p-values</a:t>
            </a:r>
          </a:p>
          <a:p>
            <a:endParaRPr lang="en-US" dirty="0"/>
          </a:p>
          <a:p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r="5844"/>
          <a:stretch/>
        </p:blipFill>
        <p:spPr>
          <a:xfrm>
            <a:off x="6452259" y="1663535"/>
            <a:ext cx="5739741" cy="5194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US" sz="2400" u="sng" dirty="0"/>
              <a:t>X-axis</a:t>
            </a:r>
            <a:r>
              <a:rPr lang="en-US" sz="2400" dirty="0"/>
              <a:t>: mean expression of gene</a:t>
            </a:r>
          </a:p>
          <a:p>
            <a:pPr lvl="1"/>
            <a:r>
              <a:rPr lang="en-US" sz="2000" dirty="0"/>
              <a:t>How strongly expressed a gene is</a:t>
            </a:r>
          </a:p>
          <a:p>
            <a:endParaRPr lang="en-US" sz="2400" dirty="0"/>
          </a:p>
          <a:p>
            <a:r>
              <a:rPr lang="en-US" sz="2400" u="sng" dirty="0"/>
              <a:t>Y-axis</a:t>
            </a:r>
            <a:r>
              <a:rPr lang="en-US" sz="2400" dirty="0"/>
              <a:t>: LFC</a:t>
            </a:r>
          </a:p>
          <a:p>
            <a:pPr lvl="1"/>
            <a:r>
              <a:rPr lang="en-US" sz="2000" dirty="0"/>
              <a:t>Difference between condition B/A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are very noisy</a:t>
            </a:r>
          </a:p>
          <a:p>
            <a:pPr lvl="1"/>
            <a:r>
              <a:rPr lang="en-US" sz="2000" dirty="0"/>
              <a:t>2/1 != 200/100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can be “shrunk” for better visualization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 MA plot</a:t>
            </a:r>
            <a:endParaRPr lang="en-GB" sz="44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8B459F4-F2F5-9C41-9323-5AF4C6CF0A54}"/>
              </a:ext>
            </a:extLst>
          </p:cNvPr>
          <p:cNvSpPr/>
          <p:nvPr/>
        </p:nvSpPr>
        <p:spPr>
          <a:xfrm>
            <a:off x="7433953" y="1663535"/>
            <a:ext cx="1543792" cy="3941618"/>
          </a:xfrm>
          <a:prstGeom prst="frame">
            <a:avLst>
              <a:gd name="adj1" fmla="val 403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55064FE-14BB-2943-861F-C11E6886E388}"/>
              </a:ext>
            </a:extLst>
          </p:cNvPr>
          <p:cNvSpPr/>
          <p:nvPr/>
        </p:nvSpPr>
        <p:spPr>
          <a:xfrm>
            <a:off x="7232400" y="6414221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B3D2EF-E59F-C447-B581-A17A6B521E09}"/>
              </a:ext>
            </a:extLst>
          </p:cNvPr>
          <p:cNvSpPr/>
          <p:nvPr/>
        </p:nvSpPr>
        <p:spPr>
          <a:xfrm rot="16200000">
            <a:off x="6074554" y="4923829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6A739-B998-D94D-A62C-EAF8E52E4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0" r="8230" b="4172"/>
          <a:stretch/>
        </p:blipFill>
        <p:spPr>
          <a:xfrm>
            <a:off x="6627741" y="2541483"/>
            <a:ext cx="4320000" cy="381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9" r="5844"/>
          <a:stretch/>
        </p:blipFill>
        <p:spPr>
          <a:xfrm>
            <a:off x="942430" y="2541483"/>
            <a:ext cx="4320000" cy="39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</a:t>
            </a:r>
            <a:r>
              <a:rPr lang="en-US" sz="4400" dirty="0"/>
              <a:t> LFC Shrinkage</a:t>
            </a:r>
            <a:endParaRPr lang="en-GB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D4971-E496-B644-AC30-4C8145AF3054}"/>
              </a:ext>
            </a:extLst>
          </p:cNvPr>
          <p:cNvSpPr txBox="1"/>
          <p:nvPr/>
        </p:nvSpPr>
        <p:spPr>
          <a:xfrm>
            <a:off x="1750682" y="2171118"/>
            <a:ext cx="298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without Shrinkage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CEF42-414F-0843-B574-E8EA3F80DD94}"/>
              </a:ext>
            </a:extLst>
          </p:cNvPr>
          <p:cNvSpPr txBox="1"/>
          <p:nvPr/>
        </p:nvSpPr>
        <p:spPr>
          <a:xfrm>
            <a:off x="7581385" y="2172151"/>
            <a:ext cx="26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after Shrinkage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E9A8FB-9D3A-AF4E-8AE5-149F10369839}"/>
              </a:ext>
            </a:extLst>
          </p:cNvPr>
          <p:cNvSpPr/>
          <p:nvPr/>
        </p:nvSpPr>
        <p:spPr>
          <a:xfrm>
            <a:off x="5392564" y="3895106"/>
            <a:ext cx="1063482" cy="3443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0DC0-D5D9-1149-A8AE-92E1DC0B9C00}"/>
              </a:ext>
            </a:extLst>
          </p:cNvPr>
          <p:cNvSpPr txBox="1"/>
          <p:nvPr/>
        </p:nvSpPr>
        <p:spPr>
          <a:xfrm>
            <a:off x="8913095" y="1637680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Much easier to interpret!!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8F7AF7-22B2-B346-BECB-8AE1CF56C986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4982606" y="3981634"/>
            <a:ext cx="2456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(Adjusted p-value)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464612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5257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  <a:p>
            <a:endParaRPr lang="en-GB" sz="2400" dirty="0"/>
          </a:p>
          <a:p>
            <a:r>
              <a:rPr lang="en-GB" sz="2400" dirty="0"/>
              <a:t>Maybe you can select a set of genes you are interested 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6ACF7-672F-ED40-B02E-97F6C2064669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</a:t>
            </a:r>
            <a:r>
              <a:rPr lang="en-US" u="sng" dirty="0"/>
              <a:t>compare expression between conditions</a:t>
            </a:r>
          </a:p>
          <a:p>
            <a:endParaRPr lang="en-US" u="sng" dirty="0"/>
          </a:p>
          <a:p>
            <a:r>
              <a:rPr lang="en-US" dirty="0"/>
              <a:t>You need to define what conditions you want to compare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u="sng" dirty="0">
                <a:sym typeface="Wingdings" pitchFamily="2" charset="2"/>
              </a:rPr>
              <a:t>Contrast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Simple experiments are easy to compare, e.g. Treated cells vs Control</a:t>
            </a:r>
          </a:p>
          <a:p>
            <a:endParaRPr lang="en-US" dirty="0"/>
          </a:p>
          <a:p>
            <a:r>
              <a:rPr lang="en-US" dirty="0"/>
              <a:t>More complicated experiments will need to stablish proper comparisons:</a:t>
            </a:r>
          </a:p>
          <a:p>
            <a:pPr lvl="1"/>
            <a:r>
              <a:rPr lang="en-US" dirty="0"/>
              <a:t>Using different cell lines</a:t>
            </a:r>
          </a:p>
          <a:p>
            <a:pPr lvl="1"/>
            <a:r>
              <a:rPr lang="en-US" dirty="0"/>
              <a:t>Using multiple conditions/treatments</a:t>
            </a:r>
          </a:p>
          <a:p>
            <a:pPr lvl="1"/>
            <a:r>
              <a:rPr lang="en-US" dirty="0"/>
              <a:t>Samples from different patients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456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E6E2D5-60EC-A445-A2D5-90A108B905AB}"/>
              </a:ext>
            </a:extLst>
          </p:cNvPr>
          <p:cNvSpPr/>
          <p:nvPr/>
        </p:nvSpPr>
        <p:spPr>
          <a:xfrm>
            <a:off x="973777" y="522514"/>
            <a:ext cx="5664529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</a:t>
            </a:r>
            <a:r>
              <a:rPr lang="en-GB" sz="4400" dirty="0"/>
              <a:t>. Contrast designs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33195-6D91-9F4E-B275-E3FE8006B6D4}"/>
              </a:ext>
            </a:extLst>
          </p:cNvPr>
          <p:cNvSpPr/>
          <p:nvPr/>
        </p:nvSpPr>
        <p:spPr>
          <a:xfrm>
            <a:off x="0" y="6356349"/>
            <a:ext cx="525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60FE5-E59F-1544-8678-76E718B62A0D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58ECDB-6B2A-5544-8229-5D3A054ED9FC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A7D1CC-FCAB-C246-BEE7-0A64B5BFD4A2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353403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BF85F2-7EDA-3849-B0CB-886197A1F84C}"/>
              </a:ext>
            </a:extLst>
          </p:cNvPr>
          <p:cNvSpPr/>
          <p:nvPr/>
        </p:nvSpPr>
        <p:spPr>
          <a:xfrm>
            <a:off x="614135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EDEA42B-A661-D648-9EA9-F8C3F1279B6C}"/>
              </a:ext>
            </a:extLst>
          </p:cNvPr>
          <p:cNvSpPr/>
          <p:nvPr/>
        </p:nvSpPr>
        <p:spPr>
          <a:xfrm>
            <a:off x="1389028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1C2E759-C223-2745-87F7-02C8C24492D7}"/>
              </a:ext>
            </a:extLst>
          </p:cNvPr>
          <p:cNvSpPr/>
          <p:nvPr/>
        </p:nvSpPr>
        <p:spPr>
          <a:xfrm>
            <a:off x="649760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597182" y="364140"/>
            <a:ext cx="6810548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_CellB_vs_CellA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celltypeCellB.conditionT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45961"/>
              </p:ext>
            </p:extLst>
          </p:nvPr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CellB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BFBA8-95B6-9F4F-B3C5-2F8464AF79E0}"/>
              </a:ext>
            </a:extLst>
          </p:cNvPr>
          <p:cNvSpPr/>
          <p:nvPr/>
        </p:nvSpPr>
        <p:spPr>
          <a:xfrm>
            <a:off x="803773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1253</Words>
  <Application>Microsoft Macintosh PowerPoint</Application>
  <PresentationFormat>Widescreen</PresentationFormat>
  <Paragraphs>469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Office Theme</vt:lpstr>
      <vt:lpstr>4. Differential Expression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105</cp:revision>
  <dcterms:created xsi:type="dcterms:W3CDTF">2021-05-13T13:56:47Z</dcterms:created>
  <dcterms:modified xsi:type="dcterms:W3CDTF">2021-11-18T13:34:49Z</dcterms:modified>
</cp:coreProperties>
</file>